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9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7" r:id="rId21"/>
    <p:sldId id="278" r:id="rId22"/>
    <p:sldId id="281" r:id="rId23"/>
    <p:sldId id="280" r:id="rId24"/>
    <p:sldId id="279" r:id="rId25"/>
    <p:sldId id="284" r:id="rId26"/>
    <p:sldId id="283" r:id="rId27"/>
    <p:sldId id="285" r:id="rId28"/>
    <p:sldId id="286" r:id="rId29"/>
    <p:sldId id="28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>
          <p15:clr>
            <a:srgbClr val="A4A3A4"/>
          </p15:clr>
        </p15:guide>
        <p15:guide id="2" pos="29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113" autoAdjust="0"/>
  </p:normalViewPr>
  <p:slideViewPr>
    <p:cSldViewPr snapToGrid="0" snapToObjects="1" showGuides="1">
      <p:cViewPr varScale="1">
        <p:scale>
          <a:sx n="80" d="100"/>
          <a:sy n="80" d="100"/>
        </p:scale>
        <p:origin x="1888" y="60"/>
      </p:cViewPr>
      <p:guideLst>
        <p:guide orient="horz" pos="2387"/>
        <p:guide pos="29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F1EA1-1D58-774A-B8C2-104DF7A1B5A4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597EA-9C3C-C64F-A843-6C521B86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796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231EE-F06A-CB4B-8BA8-7A9270DDADD2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95A75-C9E5-AD44-BA0D-EEF37AC09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45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2480-D056-E841-B579-18BA6821FE6E}" type="datetime2">
              <a:rPr lang="en-US" smtClean="0"/>
              <a:t>Thursday, April 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7A8FF-03BC-394B-88A8-BC63B44B14D0}" type="datetime2">
              <a:rPr lang="en-US" smtClean="0"/>
              <a:t>Thursday, April 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92F56-4B52-8D46-9DF0-70B2390F42ED}" type="datetime2">
              <a:rPr lang="en-US" smtClean="0"/>
              <a:t>Thursday, April 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0674F-E246-CE4B-AE5F-489D3BA82C08}" type="datetime2">
              <a:rPr lang="en-US" smtClean="0"/>
              <a:t>Thursday, April 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BC39-108D-8140-BD73-6698A153D52E}" type="datetime2">
              <a:rPr lang="en-US" smtClean="0"/>
              <a:t>Thursday, April 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6202B-ADB2-B84F-B142-84D2AF584746}" type="datetime2">
              <a:rPr lang="en-US" smtClean="0"/>
              <a:t>Thursday, April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529B-7E1F-4A4B-ADF2-811F6BD60C4E}" type="datetime2">
              <a:rPr lang="en-US" smtClean="0"/>
              <a:t>Thursday, April 6,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31D5-DB2F-AC4D-B99C-51C82DB4099E}" type="datetime2">
              <a:rPr lang="en-US" smtClean="0"/>
              <a:t>Thursday, April 6,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5DC3-1EDB-DD46-BE2A-D3F46AF66477}" type="datetime2">
              <a:rPr lang="en-US" smtClean="0"/>
              <a:t>Thursday, April 6,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92FC6-FF61-F24E-BE30-BA45D1F64B11}" type="datetime2">
              <a:rPr lang="en-US" smtClean="0"/>
              <a:t>Thursday, April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D62CF-0C9E-7E47-9E76-089D6BC67B12}" type="datetime2">
              <a:rPr lang="en-US" smtClean="0"/>
              <a:t>Thursday, April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616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848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568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406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92934"/>
                </a:solidFill>
              </a:defRPr>
            </a:lvl1pPr>
          </a:lstStyle>
          <a:p>
            <a:fld id="{512C2458-23A7-0748-9E66-1B04CCBF89C5}" type="datetime2">
              <a:rPr lang="en-US" smtClean="0"/>
              <a:t>Thursday, April 6,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4406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4406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292934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CULogo-white120px.eps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275" y="67310"/>
            <a:ext cx="522220" cy="5222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kingofwallpapers.com/python/python-025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816" y="4053712"/>
            <a:ext cx="4460681" cy="285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CHEME 5500 Software Carpentry</a:t>
            </a:r>
            <a:endParaRPr lang="en-US" sz="32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3406313"/>
            <a:ext cx="7848600" cy="15234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 cap="none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Python – A Crash Course</a:t>
            </a:r>
          </a:p>
          <a:p>
            <a:r>
              <a:rPr lang="en-US" sz="3200" dirty="0"/>
              <a:t>Searching</a:t>
            </a:r>
          </a:p>
        </p:txBody>
      </p:sp>
      <p:pic>
        <p:nvPicPr>
          <p:cNvPr id="1028" name="Picture 4" descr="https://techspawn.com/wp-content/uploads/2016/10/Python_logo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41" y="324998"/>
            <a:ext cx="5807157" cy="245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06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1447133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331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2059384" y="356217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2671635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-3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3283886" y="3562174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123</a:t>
            </a:r>
          </a:p>
        </p:txBody>
      </p:sp>
      <p:sp>
        <p:nvSpPr>
          <p:cNvPr id="27" name="Rectangle: Rounded Corners 26"/>
          <p:cNvSpPr/>
          <p:nvPr/>
        </p:nvSpPr>
        <p:spPr>
          <a:xfrm>
            <a:off x="3896137" y="3562172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84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4508388" y="3562176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34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5120639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0" name="Rectangle: Rounded Corners 29"/>
          <p:cNvSpPr/>
          <p:nvPr/>
        </p:nvSpPr>
        <p:spPr>
          <a:xfrm>
            <a:off x="5732890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-23</a:t>
            </a:r>
          </a:p>
        </p:txBody>
      </p:sp>
      <p:sp>
        <p:nvSpPr>
          <p:cNvPr id="31" name="Rectangle: Rounded Corners 30"/>
          <p:cNvSpPr/>
          <p:nvPr/>
        </p:nvSpPr>
        <p:spPr>
          <a:xfrm>
            <a:off x="6345141" y="3554223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</a:t>
            </a:r>
          </a:p>
        </p:txBody>
      </p:sp>
      <p:sp>
        <p:nvSpPr>
          <p:cNvPr id="32" name="Rectangle: Rounded Corners 31"/>
          <p:cNvSpPr/>
          <p:nvPr/>
        </p:nvSpPr>
        <p:spPr>
          <a:xfrm>
            <a:off x="6957392" y="355422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4798619" y="4416950"/>
            <a:ext cx="0" cy="437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/>
          <p:cNvSpPr/>
          <p:nvPr/>
        </p:nvSpPr>
        <p:spPr>
          <a:xfrm>
            <a:off x="4500438" y="5108696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287571" y="3562176"/>
            <a:ext cx="612251" cy="6122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728480"/>
            <a:ext cx="8229600" cy="14997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Let’s find the smallest number larger than 20 in this list</a:t>
            </a:r>
          </a:p>
          <a:p>
            <a:pPr lvl="1"/>
            <a:r>
              <a:rPr lang="en-US" dirty="0"/>
              <a:t>Check if N &gt; 20                        </a:t>
            </a:r>
            <a:r>
              <a:rPr lang="en-US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dirty="0"/>
              <a:t>Check if N &lt; </a:t>
            </a:r>
            <a:r>
              <a:rPr lang="en-US" dirty="0" err="1"/>
              <a:t>N</a:t>
            </a:r>
            <a:r>
              <a:rPr lang="en-US" baseline="-25000" dirty="0" err="1"/>
              <a:t>prev</a:t>
            </a:r>
            <a:r>
              <a:rPr lang="en-US" dirty="0"/>
              <a:t>                  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endParaRPr lang="en-US" b="1" dirty="0">
              <a:solidFill>
                <a:srgbClr val="00B05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00205" y="4103448"/>
            <a:ext cx="7044198" cy="404925"/>
            <a:chOff x="400205" y="4103448"/>
            <a:chExt cx="7044198" cy="404925"/>
          </a:xfrm>
        </p:grpSpPr>
        <p:grpSp>
          <p:nvGrpSpPr>
            <p:cNvPr id="23" name="Group 22"/>
            <p:cNvGrpSpPr/>
            <p:nvPr/>
          </p:nvGrpSpPr>
          <p:grpSpPr>
            <a:xfrm>
              <a:off x="1574354" y="4103448"/>
              <a:ext cx="5870049" cy="392981"/>
              <a:chOff x="1574354" y="4103448"/>
              <a:chExt cx="5870049" cy="39298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57435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182625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806806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420382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32633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63162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249843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852160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474344" y="4103448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086595" y="4105072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400205" y="4139041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7204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1447133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331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2059384" y="356217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2671635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-3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3283886" y="3562174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123</a:t>
            </a:r>
          </a:p>
        </p:txBody>
      </p:sp>
      <p:sp>
        <p:nvSpPr>
          <p:cNvPr id="27" name="Rectangle: Rounded Corners 26"/>
          <p:cNvSpPr/>
          <p:nvPr/>
        </p:nvSpPr>
        <p:spPr>
          <a:xfrm>
            <a:off x="3896137" y="3562172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84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4508388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34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5120639" y="3562176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0" name="Rectangle: Rounded Corners 29"/>
          <p:cNvSpPr/>
          <p:nvPr/>
        </p:nvSpPr>
        <p:spPr>
          <a:xfrm>
            <a:off x="5732890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-23</a:t>
            </a:r>
          </a:p>
        </p:txBody>
      </p:sp>
      <p:sp>
        <p:nvSpPr>
          <p:cNvPr id="31" name="Rectangle: Rounded Corners 30"/>
          <p:cNvSpPr/>
          <p:nvPr/>
        </p:nvSpPr>
        <p:spPr>
          <a:xfrm>
            <a:off x="6345141" y="3554223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</a:t>
            </a:r>
          </a:p>
        </p:txBody>
      </p:sp>
      <p:sp>
        <p:nvSpPr>
          <p:cNvPr id="32" name="Rectangle: Rounded Corners 31"/>
          <p:cNvSpPr/>
          <p:nvPr/>
        </p:nvSpPr>
        <p:spPr>
          <a:xfrm>
            <a:off x="6957392" y="355422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426772" y="4416950"/>
            <a:ext cx="0" cy="437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/>
          <p:cNvSpPr/>
          <p:nvPr/>
        </p:nvSpPr>
        <p:spPr>
          <a:xfrm>
            <a:off x="5128591" y="5108696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287571" y="3562176"/>
            <a:ext cx="612251" cy="6122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728480"/>
            <a:ext cx="8229600" cy="14997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Let’s find the smallest number larger than 20 in this list</a:t>
            </a:r>
          </a:p>
          <a:p>
            <a:pPr lvl="1"/>
            <a:r>
              <a:rPr lang="en-US" dirty="0"/>
              <a:t>Check if N &gt; 20                       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endParaRPr lang="en-US" b="1" dirty="0">
              <a:solidFill>
                <a:srgbClr val="00B050"/>
              </a:solidFill>
            </a:endParaRPr>
          </a:p>
          <a:p>
            <a:pPr lvl="1"/>
            <a:r>
              <a:rPr lang="en-US" dirty="0"/>
              <a:t>Check if N &lt; </a:t>
            </a:r>
            <a:r>
              <a:rPr lang="en-US" dirty="0" err="1"/>
              <a:t>N</a:t>
            </a:r>
            <a:r>
              <a:rPr lang="en-US" baseline="-25000" dirty="0" err="1"/>
              <a:t>prev</a:t>
            </a:r>
            <a:r>
              <a:rPr lang="en-US" dirty="0"/>
              <a:t>                   </a:t>
            </a:r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00205" y="4103448"/>
            <a:ext cx="7044198" cy="404925"/>
            <a:chOff x="400205" y="4103448"/>
            <a:chExt cx="7044198" cy="404925"/>
          </a:xfrm>
        </p:grpSpPr>
        <p:grpSp>
          <p:nvGrpSpPr>
            <p:cNvPr id="23" name="Group 22"/>
            <p:cNvGrpSpPr/>
            <p:nvPr/>
          </p:nvGrpSpPr>
          <p:grpSpPr>
            <a:xfrm>
              <a:off x="1574354" y="4103448"/>
              <a:ext cx="5870049" cy="392981"/>
              <a:chOff x="1574354" y="4103448"/>
              <a:chExt cx="5870049" cy="39298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57435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182625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806806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420382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32633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63162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249843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852160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474344" y="4103448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086595" y="4105072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400205" y="4139041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5946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1447133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331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2059384" y="356217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2671635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-3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3283886" y="3562174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123</a:t>
            </a:r>
          </a:p>
        </p:txBody>
      </p:sp>
      <p:sp>
        <p:nvSpPr>
          <p:cNvPr id="27" name="Rectangle: Rounded Corners 26"/>
          <p:cNvSpPr/>
          <p:nvPr/>
        </p:nvSpPr>
        <p:spPr>
          <a:xfrm>
            <a:off x="3896137" y="3562172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84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4508388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34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5120639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0" name="Rectangle: Rounded Corners 29"/>
          <p:cNvSpPr/>
          <p:nvPr/>
        </p:nvSpPr>
        <p:spPr>
          <a:xfrm>
            <a:off x="5732890" y="3562176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-23</a:t>
            </a:r>
          </a:p>
        </p:txBody>
      </p:sp>
      <p:sp>
        <p:nvSpPr>
          <p:cNvPr id="31" name="Rectangle: Rounded Corners 30"/>
          <p:cNvSpPr/>
          <p:nvPr/>
        </p:nvSpPr>
        <p:spPr>
          <a:xfrm>
            <a:off x="6345141" y="3554223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</a:t>
            </a:r>
          </a:p>
        </p:txBody>
      </p:sp>
      <p:sp>
        <p:nvSpPr>
          <p:cNvPr id="32" name="Rectangle: Rounded Corners 31"/>
          <p:cNvSpPr/>
          <p:nvPr/>
        </p:nvSpPr>
        <p:spPr>
          <a:xfrm>
            <a:off x="6957392" y="355422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023118" y="4416950"/>
            <a:ext cx="0" cy="437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/>
          <p:cNvSpPr/>
          <p:nvPr/>
        </p:nvSpPr>
        <p:spPr>
          <a:xfrm>
            <a:off x="5724937" y="5108696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287571" y="3562176"/>
            <a:ext cx="612251" cy="6122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728480"/>
            <a:ext cx="8229600" cy="14997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Let’s find the smallest number larger than 20 in this list</a:t>
            </a:r>
          </a:p>
          <a:p>
            <a:pPr lvl="1"/>
            <a:r>
              <a:rPr lang="en-US" dirty="0"/>
              <a:t>Check if N &gt; 20                       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endParaRPr lang="en-US" b="1" dirty="0">
              <a:solidFill>
                <a:srgbClr val="00B050"/>
              </a:solidFill>
            </a:endParaRPr>
          </a:p>
          <a:p>
            <a:pPr lvl="1"/>
            <a:r>
              <a:rPr lang="en-US" dirty="0"/>
              <a:t>Check if N &lt; </a:t>
            </a:r>
            <a:r>
              <a:rPr lang="en-US" dirty="0" err="1"/>
              <a:t>N</a:t>
            </a:r>
            <a:r>
              <a:rPr lang="en-US" baseline="-25000" dirty="0" err="1"/>
              <a:t>prev</a:t>
            </a:r>
            <a:r>
              <a:rPr lang="en-US" dirty="0"/>
              <a:t>                   </a:t>
            </a:r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00205" y="4103448"/>
            <a:ext cx="7044198" cy="404925"/>
            <a:chOff x="400205" y="4103448"/>
            <a:chExt cx="7044198" cy="404925"/>
          </a:xfrm>
        </p:grpSpPr>
        <p:grpSp>
          <p:nvGrpSpPr>
            <p:cNvPr id="23" name="Group 22"/>
            <p:cNvGrpSpPr/>
            <p:nvPr/>
          </p:nvGrpSpPr>
          <p:grpSpPr>
            <a:xfrm>
              <a:off x="1574354" y="4103448"/>
              <a:ext cx="5870049" cy="392981"/>
              <a:chOff x="1574354" y="4103448"/>
              <a:chExt cx="5870049" cy="39298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57435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182625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806806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420382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32633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63162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249843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852160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474344" y="4103448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086595" y="4105072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400205" y="4139041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9374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1447133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331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2059384" y="356217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2671635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-3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3283886" y="3562174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123</a:t>
            </a:r>
          </a:p>
        </p:txBody>
      </p:sp>
      <p:sp>
        <p:nvSpPr>
          <p:cNvPr id="27" name="Rectangle: Rounded Corners 26"/>
          <p:cNvSpPr/>
          <p:nvPr/>
        </p:nvSpPr>
        <p:spPr>
          <a:xfrm>
            <a:off x="3896137" y="3562172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84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4508388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34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5120639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0" name="Rectangle: Rounded Corners 29"/>
          <p:cNvSpPr/>
          <p:nvPr/>
        </p:nvSpPr>
        <p:spPr>
          <a:xfrm>
            <a:off x="5732890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-23</a:t>
            </a:r>
          </a:p>
        </p:txBody>
      </p:sp>
      <p:sp>
        <p:nvSpPr>
          <p:cNvPr id="31" name="Rectangle: Rounded Corners 30"/>
          <p:cNvSpPr/>
          <p:nvPr/>
        </p:nvSpPr>
        <p:spPr>
          <a:xfrm>
            <a:off x="6345141" y="3554223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</a:t>
            </a:r>
          </a:p>
        </p:txBody>
      </p:sp>
      <p:sp>
        <p:nvSpPr>
          <p:cNvPr id="32" name="Rectangle: Rounded Corners 31"/>
          <p:cNvSpPr/>
          <p:nvPr/>
        </p:nvSpPr>
        <p:spPr>
          <a:xfrm>
            <a:off x="6957392" y="355422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643321" y="4416950"/>
            <a:ext cx="0" cy="437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/>
          <p:cNvSpPr/>
          <p:nvPr/>
        </p:nvSpPr>
        <p:spPr>
          <a:xfrm>
            <a:off x="6345140" y="5108696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287571" y="3562176"/>
            <a:ext cx="612251" cy="6122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728480"/>
            <a:ext cx="8229600" cy="14997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Let’s find the smallest number larger than 20 in this list</a:t>
            </a:r>
          </a:p>
          <a:p>
            <a:pPr lvl="1"/>
            <a:r>
              <a:rPr lang="en-US" dirty="0"/>
              <a:t>Check if N &gt; 20                        </a:t>
            </a:r>
            <a:r>
              <a:rPr lang="en-US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dirty="0"/>
              <a:t>Check if N &lt; </a:t>
            </a:r>
            <a:r>
              <a:rPr lang="en-US" dirty="0" err="1"/>
              <a:t>N</a:t>
            </a:r>
            <a:r>
              <a:rPr lang="en-US" baseline="-25000" dirty="0" err="1"/>
              <a:t>prev</a:t>
            </a:r>
            <a:r>
              <a:rPr lang="en-US" dirty="0"/>
              <a:t>                  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endParaRPr lang="en-US" b="1" dirty="0">
              <a:solidFill>
                <a:srgbClr val="00B05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00205" y="4103448"/>
            <a:ext cx="7044198" cy="404925"/>
            <a:chOff x="400205" y="4103448"/>
            <a:chExt cx="7044198" cy="404925"/>
          </a:xfrm>
        </p:grpSpPr>
        <p:grpSp>
          <p:nvGrpSpPr>
            <p:cNvPr id="23" name="Group 22"/>
            <p:cNvGrpSpPr/>
            <p:nvPr/>
          </p:nvGrpSpPr>
          <p:grpSpPr>
            <a:xfrm>
              <a:off x="1574354" y="4103448"/>
              <a:ext cx="5870049" cy="392981"/>
              <a:chOff x="1574354" y="4103448"/>
              <a:chExt cx="5870049" cy="39298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57435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182625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806806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420382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32633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63162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249843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852160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474344" y="4103448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086595" y="4105072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400205" y="4139041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2413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1447133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331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2059384" y="356217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2671635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-3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3283886" y="3562174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123</a:t>
            </a:r>
          </a:p>
        </p:txBody>
      </p:sp>
      <p:sp>
        <p:nvSpPr>
          <p:cNvPr id="27" name="Rectangle: Rounded Corners 26"/>
          <p:cNvSpPr/>
          <p:nvPr/>
        </p:nvSpPr>
        <p:spPr>
          <a:xfrm>
            <a:off x="3896137" y="3562172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84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4508388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34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5120639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0" name="Rectangle: Rounded Corners 29"/>
          <p:cNvSpPr/>
          <p:nvPr/>
        </p:nvSpPr>
        <p:spPr>
          <a:xfrm>
            <a:off x="5732890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-23</a:t>
            </a:r>
          </a:p>
        </p:txBody>
      </p:sp>
      <p:sp>
        <p:nvSpPr>
          <p:cNvPr id="31" name="Rectangle: Rounded Corners 30"/>
          <p:cNvSpPr/>
          <p:nvPr/>
        </p:nvSpPr>
        <p:spPr>
          <a:xfrm>
            <a:off x="6345141" y="3554223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</a:t>
            </a:r>
          </a:p>
        </p:txBody>
      </p:sp>
      <p:sp>
        <p:nvSpPr>
          <p:cNvPr id="32" name="Rectangle: Rounded Corners 31"/>
          <p:cNvSpPr/>
          <p:nvPr/>
        </p:nvSpPr>
        <p:spPr>
          <a:xfrm>
            <a:off x="6957392" y="3554225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7239666" y="4416950"/>
            <a:ext cx="0" cy="437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/>
          <p:cNvSpPr/>
          <p:nvPr/>
        </p:nvSpPr>
        <p:spPr>
          <a:xfrm>
            <a:off x="6941485" y="5108696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287571" y="3562176"/>
            <a:ext cx="612251" cy="6122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728480"/>
            <a:ext cx="8229600" cy="14997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Let’s find the smallest number larger than 20 in this list</a:t>
            </a:r>
          </a:p>
          <a:p>
            <a:pPr lvl="1"/>
            <a:r>
              <a:rPr lang="en-US" dirty="0"/>
              <a:t>Check if N &gt; 20                       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endParaRPr lang="en-US" b="1" dirty="0">
              <a:solidFill>
                <a:srgbClr val="00B050"/>
              </a:solidFill>
            </a:endParaRPr>
          </a:p>
          <a:p>
            <a:pPr lvl="1"/>
            <a:r>
              <a:rPr lang="en-US" dirty="0"/>
              <a:t>Check if N &lt; </a:t>
            </a:r>
            <a:r>
              <a:rPr lang="en-US" dirty="0" err="1"/>
              <a:t>N</a:t>
            </a:r>
            <a:r>
              <a:rPr lang="en-US" baseline="-25000" dirty="0" err="1"/>
              <a:t>prev</a:t>
            </a:r>
            <a:r>
              <a:rPr lang="en-US" dirty="0"/>
              <a:t>                   </a:t>
            </a:r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00205" y="4103448"/>
            <a:ext cx="7044198" cy="404925"/>
            <a:chOff x="400205" y="4103448"/>
            <a:chExt cx="7044198" cy="404925"/>
          </a:xfrm>
        </p:grpSpPr>
        <p:grpSp>
          <p:nvGrpSpPr>
            <p:cNvPr id="7" name="Group 6"/>
            <p:cNvGrpSpPr/>
            <p:nvPr/>
          </p:nvGrpSpPr>
          <p:grpSpPr>
            <a:xfrm>
              <a:off x="1574354" y="4103448"/>
              <a:ext cx="5870049" cy="392981"/>
              <a:chOff x="1574354" y="4103448"/>
              <a:chExt cx="5870049" cy="392981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57435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182625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806806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20382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32633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63162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249843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852160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474344" y="4103448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086595" y="4105072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400205" y="4139041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 rot="20538834">
            <a:off x="1085595" y="4501669"/>
            <a:ext cx="50273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rgbClr val="00B050"/>
                </a:solidFill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91873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Requires a sorted binary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: Rounded Corners 4"/>
          <p:cNvSpPr/>
          <p:nvPr/>
        </p:nvSpPr>
        <p:spPr>
          <a:xfrm>
            <a:off x="1447133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331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2059384" y="356217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2671635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-3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3283886" y="3562174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123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3896137" y="3562172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84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4508388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34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5120639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732890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-23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6345141" y="3554223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957392" y="355422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00205" y="4103448"/>
            <a:ext cx="7044198" cy="404925"/>
            <a:chOff x="400205" y="4103448"/>
            <a:chExt cx="7044198" cy="404925"/>
          </a:xfrm>
        </p:grpSpPr>
        <p:grpSp>
          <p:nvGrpSpPr>
            <p:cNvPr id="19" name="Group 18"/>
            <p:cNvGrpSpPr/>
            <p:nvPr/>
          </p:nvGrpSpPr>
          <p:grpSpPr>
            <a:xfrm>
              <a:off x="1574354" y="4103448"/>
              <a:ext cx="5870049" cy="392981"/>
              <a:chOff x="1574354" y="4103448"/>
              <a:chExt cx="5870049" cy="3929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157435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182625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806806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420382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032633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63162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249843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852160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474344" y="4103448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086595" y="4105072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400205" y="4139041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6594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8480"/>
            <a:ext cx="8229600" cy="5614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Requires a sorted binary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7367241" y="4868739"/>
            <a:ext cx="612251" cy="934253"/>
            <a:chOff x="1447133" y="3562176"/>
            <a:chExt cx="612251" cy="934253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1447133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331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74354" y="4127097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290345" y="2393688"/>
            <a:ext cx="612251" cy="934254"/>
            <a:chOff x="2059384" y="3562175"/>
            <a:chExt cx="612251" cy="93425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059384" y="3562175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82625" y="4127097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109552" y="4917129"/>
            <a:ext cx="612251" cy="926302"/>
            <a:chOff x="2671635" y="3562176"/>
            <a:chExt cx="612251" cy="926302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2671635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06806" y="4119146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620803" y="4040537"/>
            <a:ext cx="612251" cy="926304"/>
            <a:chOff x="3283886" y="3562174"/>
            <a:chExt cx="612251" cy="926304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3283886" y="3562174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123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20382" y="4119146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008552" y="4930468"/>
            <a:ext cx="612251" cy="934257"/>
            <a:chOff x="3896137" y="3562172"/>
            <a:chExt cx="612251" cy="934257"/>
          </a:xfrm>
        </p:grpSpPr>
        <p:sp>
          <p:nvSpPr>
            <p:cNvPr id="9" name="Rectangle: Rounded Corners 8"/>
            <p:cNvSpPr/>
            <p:nvPr/>
          </p:nvSpPr>
          <p:spPr>
            <a:xfrm>
              <a:off x="3896137" y="3562172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32633" y="4127097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006345" y="4047054"/>
            <a:ext cx="612251" cy="934253"/>
            <a:chOff x="4508388" y="3562176"/>
            <a:chExt cx="612251" cy="934253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4508388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34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31624" y="4127097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23337" y="3264485"/>
            <a:ext cx="612251" cy="926302"/>
            <a:chOff x="5120639" y="3562176"/>
            <a:chExt cx="612251" cy="926302"/>
          </a:xfrm>
        </p:grpSpPr>
        <p:sp>
          <p:nvSpPr>
            <p:cNvPr id="11" name="Rectangle: Rounded Corners 10"/>
            <p:cNvSpPr/>
            <p:nvPr/>
          </p:nvSpPr>
          <p:spPr>
            <a:xfrm>
              <a:off x="5120639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49843" y="4119146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963308" y="4071840"/>
            <a:ext cx="612251" cy="926302"/>
            <a:chOff x="5732890" y="3562176"/>
            <a:chExt cx="612251" cy="926302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5732890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-23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52160" y="4119146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752746" y="3264485"/>
            <a:ext cx="612251" cy="918557"/>
            <a:chOff x="6345141" y="3554223"/>
            <a:chExt cx="612251" cy="918557"/>
          </a:xfrm>
        </p:grpSpPr>
        <p:sp>
          <p:nvSpPr>
            <p:cNvPr id="13" name="Rectangle: Rounded Corners 12"/>
            <p:cNvSpPr/>
            <p:nvPr/>
          </p:nvSpPr>
          <p:spPr>
            <a:xfrm>
              <a:off x="6345141" y="3554223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75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4344" y="4103448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640363" y="4061128"/>
            <a:ext cx="612251" cy="920179"/>
            <a:chOff x="6957392" y="3554225"/>
            <a:chExt cx="612251" cy="920179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6957392" y="3554225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86595" y="4105072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42" name="Straight Arrow Connector 41"/>
          <p:cNvCxnSpPr>
            <a:stCxn id="6" idx="1"/>
            <a:endCxn id="11" idx="0"/>
          </p:cNvCxnSpPr>
          <p:nvPr/>
        </p:nvCxnSpPr>
        <p:spPr>
          <a:xfrm flipH="1">
            <a:off x="3129463" y="2699814"/>
            <a:ext cx="1160882" cy="56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6" idx="3"/>
            <a:endCxn id="13" idx="0"/>
          </p:cNvCxnSpPr>
          <p:nvPr/>
        </p:nvCxnSpPr>
        <p:spPr>
          <a:xfrm>
            <a:off x="4902596" y="2699814"/>
            <a:ext cx="1156276" cy="56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3" idx="1"/>
            <a:endCxn id="10" idx="0"/>
          </p:cNvCxnSpPr>
          <p:nvPr/>
        </p:nvCxnSpPr>
        <p:spPr>
          <a:xfrm flipH="1">
            <a:off x="5312471" y="3570611"/>
            <a:ext cx="440275" cy="476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3" idx="3"/>
            <a:endCxn id="8" idx="0"/>
          </p:cNvCxnSpPr>
          <p:nvPr/>
        </p:nvCxnSpPr>
        <p:spPr>
          <a:xfrm>
            <a:off x="6364997" y="3570611"/>
            <a:ext cx="561932" cy="469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1"/>
            <a:endCxn id="9" idx="0"/>
          </p:cNvCxnSpPr>
          <p:nvPr/>
        </p:nvCxnSpPr>
        <p:spPr>
          <a:xfrm flipH="1">
            <a:off x="6314678" y="4346663"/>
            <a:ext cx="306125" cy="58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" idx="3"/>
            <a:endCxn id="5" idx="0"/>
          </p:cNvCxnSpPr>
          <p:nvPr/>
        </p:nvCxnSpPr>
        <p:spPr>
          <a:xfrm>
            <a:off x="7233054" y="4346663"/>
            <a:ext cx="440313" cy="522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1" idx="3"/>
            <a:endCxn id="14" idx="0"/>
          </p:cNvCxnSpPr>
          <p:nvPr/>
        </p:nvCxnSpPr>
        <p:spPr>
          <a:xfrm>
            <a:off x="3435588" y="3570611"/>
            <a:ext cx="510901" cy="490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1" idx="1"/>
            <a:endCxn id="12" idx="0"/>
          </p:cNvCxnSpPr>
          <p:nvPr/>
        </p:nvCxnSpPr>
        <p:spPr>
          <a:xfrm flipH="1">
            <a:off x="2269434" y="3570611"/>
            <a:ext cx="553903" cy="50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2" idx="1"/>
            <a:endCxn id="7" idx="0"/>
          </p:cNvCxnSpPr>
          <p:nvPr/>
        </p:nvCxnSpPr>
        <p:spPr>
          <a:xfrm flipH="1">
            <a:off x="1415678" y="4377966"/>
            <a:ext cx="547630" cy="539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5220384" y="1960797"/>
            <a:ext cx="3857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Check if N &gt; 20</a:t>
            </a:r>
          </a:p>
          <a:p>
            <a:pPr lvl="1"/>
            <a:r>
              <a:rPr lang="en-US" dirty="0"/>
              <a:t>Check if N &lt; </a:t>
            </a:r>
            <a:r>
              <a:rPr lang="en-US" dirty="0" err="1"/>
              <a:t>N</a:t>
            </a:r>
            <a:r>
              <a:rPr lang="en-US" baseline="-25000" dirty="0" err="1"/>
              <a:t>prev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356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8480"/>
            <a:ext cx="8229600" cy="5614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Requires a sorted binary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7367241" y="4868739"/>
            <a:ext cx="612251" cy="934253"/>
            <a:chOff x="1447133" y="3562176"/>
            <a:chExt cx="612251" cy="934253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1447133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331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74354" y="4127097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290345" y="2393688"/>
            <a:ext cx="612251" cy="934254"/>
            <a:chOff x="2059384" y="3562175"/>
            <a:chExt cx="612251" cy="93425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059384" y="3562175"/>
              <a:ext cx="612251" cy="612251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82625" y="4127097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109552" y="4917129"/>
            <a:ext cx="612251" cy="926302"/>
            <a:chOff x="2671635" y="3562176"/>
            <a:chExt cx="612251" cy="926302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2671635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06806" y="4119146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620803" y="4040537"/>
            <a:ext cx="612251" cy="926304"/>
            <a:chOff x="3283886" y="3562174"/>
            <a:chExt cx="612251" cy="926304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3283886" y="3562174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123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20382" y="4119146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008552" y="4930468"/>
            <a:ext cx="612251" cy="934257"/>
            <a:chOff x="3896137" y="3562172"/>
            <a:chExt cx="612251" cy="934257"/>
          </a:xfrm>
        </p:grpSpPr>
        <p:sp>
          <p:nvSpPr>
            <p:cNvPr id="9" name="Rectangle: Rounded Corners 8"/>
            <p:cNvSpPr/>
            <p:nvPr/>
          </p:nvSpPr>
          <p:spPr>
            <a:xfrm>
              <a:off x="3896137" y="3562172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32633" y="4127097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006345" y="4047054"/>
            <a:ext cx="612251" cy="934253"/>
            <a:chOff x="4508388" y="3562176"/>
            <a:chExt cx="612251" cy="934253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4508388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34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31624" y="4127097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23337" y="3264485"/>
            <a:ext cx="612251" cy="926302"/>
            <a:chOff x="5120639" y="3562176"/>
            <a:chExt cx="612251" cy="926302"/>
          </a:xfrm>
        </p:grpSpPr>
        <p:sp>
          <p:nvSpPr>
            <p:cNvPr id="11" name="Rectangle: Rounded Corners 10"/>
            <p:cNvSpPr/>
            <p:nvPr/>
          </p:nvSpPr>
          <p:spPr>
            <a:xfrm>
              <a:off x="5120639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49843" y="4119146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963308" y="4071840"/>
            <a:ext cx="612251" cy="926302"/>
            <a:chOff x="5732890" y="3562176"/>
            <a:chExt cx="612251" cy="926302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5732890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-23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52160" y="4119146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752746" y="3264485"/>
            <a:ext cx="612251" cy="918557"/>
            <a:chOff x="6345141" y="3554223"/>
            <a:chExt cx="612251" cy="918557"/>
          </a:xfrm>
        </p:grpSpPr>
        <p:sp>
          <p:nvSpPr>
            <p:cNvPr id="13" name="Rectangle: Rounded Corners 12"/>
            <p:cNvSpPr/>
            <p:nvPr/>
          </p:nvSpPr>
          <p:spPr>
            <a:xfrm>
              <a:off x="6345141" y="3554223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75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4344" y="4103448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640363" y="4061128"/>
            <a:ext cx="612251" cy="920179"/>
            <a:chOff x="6957392" y="3554225"/>
            <a:chExt cx="612251" cy="920179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6957392" y="3554225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86595" y="4105072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42" name="Straight Arrow Connector 41"/>
          <p:cNvCxnSpPr>
            <a:stCxn id="6" idx="1"/>
            <a:endCxn id="11" idx="0"/>
          </p:cNvCxnSpPr>
          <p:nvPr/>
        </p:nvCxnSpPr>
        <p:spPr>
          <a:xfrm flipH="1">
            <a:off x="3129463" y="2699814"/>
            <a:ext cx="1160882" cy="56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6" idx="3"/>
            <a:endCxn id="13" idx="0"/>
          </p:cNvCxnSpPr>
          <p:nvPr/>
        </p:nvCxnSpPr>
        <p:spPr>
          <a:xfrm>
            <a:off x="4902596" y="2699814"/>
            <a:ext cx="1156276" cy="56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3" idx="1"/>
            <a:endCxn id="10" idx="0"/>
          </p:cNvCxnSpPr>
          <p:nvPr/>
        </p:nvCxnSpPr>
        <p:spPr>
          <a:xfrm flipH="1">
            <a:off x="5312471" y="3570611"/>
            <a:ext cx="440275" cy="476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3" idx="3"/>
            <a:endCxn id="8" idx="0"/>
          </p:cNvCxnSpPr>
          <p:nvPr/>
        </p:nvCxnSpPr>
        <p:spPr>
          <a:xfrm>
            <a:off x="6364997" y="3570611"/>
            <a:ext cx="561932" cy="469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1"/>
            <a:endCxn id="9" idx="0"/>
          </p:cNvCxnSpPr>
          <p:nvPr/>
        </p:nvCxnSpPr>
        <p:spPr>
          <a:xfrm flipH="1">
            <a:off x="6314678" y="4346663"/>
            <a:ext cx="306125" cy="58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" idx="3"/>
            <a:endCxn id="5" idx="0"/>
          </p:cNvCxnSpPr>
          <p:nvPr/>
        </p:nvCxnSpPr>
        <p:spPr>
          <a:xfrm>
            <a:off x="7233054" y="4346663"/>
            <a:ext cx="440313" cy="522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1" idx="3"/>
            <a:endCxn id="14" idx="0"/>
          </p:cNvCxnSpPr>
          <p:nvPr/>
        </p:nvCxnSpPr>
        <p:spPr>
          <a:xfrm>
            <a:off x="3435588" y="3570611"/>
            <a:ext cx="510901" cy="490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1" idx="1"/>
            <a:endCxn id="12" idx="0"/>
          </p:cNvCxnSpPr>
          <p:nvPr/>
        </p:nvCxnSpPr>
        <p:spPr>
          <a:xfrm flipH="1">
            <a:off x="2269434" y="3570611"/>
            <a:ext cx="553903" cy="50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2" idx="1"/>
            <a:endCxn id="7" idx="0"/>
          </p:cNvCxnSpPr>
          <p:nvPr/>
        </p:nvCxnSpPr>
        <p:spPr>
          <a:xfrm flipH="1">
            <a:off x="1415678" y="4377966"/>
            <a:ext cx="547630" cy="539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220384" y="1960797"/>
            <a:ext cx="3857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Check if N &gt; 20                    </a:t>
            </a:r>
            <a:r>
              <a:rPr lang="en-US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dirty="0"/>
              <a:t>Check if N &lt; </a:t>
            </a:r>
            <a:r>
              <a:rPr lang="en-US" dirty="0" err="1"/>
              <a:t>N</a:t>
            </a:r>
            <a:r>
              <a:rPr lang="en-US" baseline="-25000" dirty="0" err="1"/>
              <a:t>prev</a:t>
            </a:r>
            <a:r>
              <a:rPr lang="en-US" dirty="0"/>
              <a:t>               </a:t>
            </a:r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5" name="Rectangle: Rounded Corners 54"/>
          <p:cNvSpPr/>
          <p:nvPr/>
        </p:nvSpPr>
        <p:spPr>
          <a:xfrm>
            <a:off x="4286364" y="5991437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57" name="Rectangle: Rounded Corners 56"/>
          <p:cNvSpPr/>
          <p:nvPr/>
        </p:nvSpPr>
        <p:spPr>
          <a:xfrm>
            <a:off x="2211086" y="5991438"/>
            <a:ext cx="612251" cy="6122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427692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8480"/>
            <a:ext cx="8229600" cy="5614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Requires a sorted binary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6" name="Rectangle: Rounded Corners 15"/>
          <p:cNvSpPr/>
          <p:nvPr/>
        </p:nvSpPr>
        <p:spPr>
          <a:xfrm>
            <a:off x="4286364" y="5991437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2211086" y="5991438"/>
            <a:ext cx="612251" cy="6122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367241" y="4868739"/>
            <a:ext cx="612251" cy="934253"/>
            <a:chOff x="1447133" y="3562176"/>
            <a:chExt cx="612251" cy="934253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1447133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331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74354" y="4127097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290345" y="2393688"/>
            <a:ext cx="612251" cy="934254"/>
            <a:chOff x="2059384" y="3562175"/>
            <a:chExt cx="612251" cy="93425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059384" y="3562175"/>
              <a:ext cx="612251" cy="612251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82625" y="4127097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109552" y="4917129"/>
            <a:ext cx="612251" cy="926302"/>
            <a:chOff x="2671635" y="3562176"/>
            <a:chExt cx="612251" cy="926302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2671635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06806" y="4119146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620803" y="4040537"/>
            <a:ext cx="612251" cy="926304"/>
            <a:chOff x="3283886" y="3562174"/>
            <a:chExt cx="612251" cy="926304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3283886" y="3562174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123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20382" y="4119146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008552" y="4930468"/>
            <a:ext cx="612251" cy="934257"/>
            <a:chOff x="3896137" y="3562172"/>
            <a:chExt cx="612251" cy="934257"/>
          </a:xfrm>
        </p:grpSpPr>
        <p:sp>
          <p:nvSpPr>
            <p:cNvPr id="9" name="Rectangle: Rounded Corners 8"/>
            <p:cNvSpPr/>
            <p:nvPr/>
          </p:nvSpPr>
          <p:spPr>
            <a:xfrm>
              <a:off x="3896137" y="3562172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32633" y="4127097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006345" y="4047054"/>
            <a:ext cx="612251" cy="934253"/>
            <a:chOff x="4508388" y="3562176"/>
            <a:chExt cx="612251" cy="934253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4508388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34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31624" y="4127097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23337" y="3264485"/>
            <a:ext cx="612251" cy="926302"/>
            <a:chOff x="5120639" y="3562176"/>
            <a:chExt cx="612251" cy="926302"/>
          </a:xfrm>
        </p:grpSpPr>
        <p:sp>
          <p:nvSpPr>
            <p:cNvPr id="11" name="Rectangle: Rounded Corners 10"/>
            <p:cNvSpPr/>
            <p:nvPr/>
          </p:nvSpPr>
          <p:spPr>
            <a:xfrm>
              <a:off x="5120639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49843" y="4119146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963308" y="4071840"/>
            <a:ext cx="612251" cy="926302"/>
            <a:chOff x="5732890" y="3562176"/>
            <a:chExt cx="612251" cy="926302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5732890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-23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52160" y="4119146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752746" y="3264485"/>
            <a:ext cx="612251" cy="918557"/>
            <a:chOff x="6345141" y="3554223"/>
            <a:chExt cx="612251" cy="918557"/>
          </a:xfrm>
        </p:grpSpPr>
        <p:sp>
          <p:nvSpPr>
            <p:cNvPr id="13" name="Rectangle: Rounded Corners 12"/>
            <p:cNvSpPr/>
            <p:nvPr/>
          </p:nvSpPr>
          <p:spPr>
            <a:xfrm>
              <a:off x="6345141" y="3554223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75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4344" y="4103448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640363" y="4061128"/>
            <a:ext cx="612251" cy="920179"/>
            <a:chOff x="6957392" y="3554225"/>
            <a:chExt cx="612251" cy="920179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6957392" y="3554225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86595" y="4105072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42" name="Straight Arrow Connector 41"/>
          <p:cNvCxnSpPr>
            <a:stCxn id="6" idx="1"/>
            <a:endCxn id="11" idx="0"/>
          </p:cNvCxnSpPr>
          <p:nvPr/>
        </p:nvCxnSpPr>
        <p:spPr>
          <a:xfrm flipH="1">
            <a:off x="3129463" y="2699814"/>
            <a:ext cx="1160882" cy="56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6" idx="3"/>
            <a:endCxn id="13" idx="0"/>
          </p:cNvCxnSpPr>
          <p:nvPr/>
        </p:nvCxnSpPr>
        <p:spPr>
          <a:xfrm>
            <a:off x="4902596" y="2699814"/>
            <a:ext cx="1156276" cy="56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3" idx="1"/>
            <a:endCxn id="10" idx="0"/>
          </p:cNvCxnSpPr>
          <p:nvPr/>
        </p:nvCxnSpPr>
        <p:spPr>
          <a:xfrm flipH="1">
            <a:off x="5312471" y="3570611"/>
            <a:ext cx="440275" cy="476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3" idx="3"/>
            <a:endCxn id="8" idx="0"/>
          </p:cNvCxnSpPr>
          <p:nvPr/>
        </p:nvCxnSpPr>
        <p:spPr>
          <a:xfrm>
            <a:off x="6364997" y="3570611"/>
            <a:ext cx="561932" cy="469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1"/>
            <a:endCxn id="9" idx="0"/>
          </p:cNvCxnSpPr>
          <p:nvPr/>
        </p:nvCxnSpPr>
        <p:spPr>
          <a:xfrm flipH="1">
            <a:off x="6314678" y="4346663"/>
            <a:ext cx="306125" cy="58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" idx="3"/>
            <a:endCxn id="5" idx="0"/>
          </p:cNvCxnSpPr>
          <p:nvPr/>
        </p:nvCxnSpPr>
        <p:spPr>
          <a:xfrm>
            <a:off x="7233054" y="4346663"/>
            <a:ext cx="440313" cy="522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1" idx="3"/>
            <a:endCxn id="14" idx="0"/>
          </p:cNvCxnSpPr>
          <p:nvPr/>
        </p:nvCxnSpPr>
        <p:spPr>
          <a:xfrm>
            <a:off x="3435588" y="3570611"/>
            <a:ext cx="510901" cy="490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1" idx="1"/>
            <a:endCxn id="12" idx="0"/>
          </p:cNvCxnSpPr>
          <p:nvPr/>
        </p:nvCxnSpPr>
        <p:spPr>
          <a:xfrm flipH="1">
            <a:off x="2269434" y="3570611"/>
            <a:ext cx="553903" cy="50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2" idx="1"/>
            <a:endCxn id="7" idx="0"/>
          </p:cNvCxnSpPr>
          <p:nvPr/>
        </p:nvCxnSpPr>
        <p:spPr>
          <a:xfrm flipH="1">
            <a:off x="1415678" y="4377966"/>
            <a:ext cx="547630" cy="539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220384" y="1960797"/>
            <a:ext cx="3857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Check if N &gt; 20                    </a:t>
            </a:r>
            <a:r>
              <a:rPr lang="en-US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dirty="0"/>
              <a:t>Check if N &lt; </a:t>
            </a:r>
            <a:r>
              <a:rPr lang="en-US" dirty="0" err="1"/>
              <a:t>N</a:t>
            </a:r>
            <a:r>
              <a:rPr lang="en-US" baseline="-25000" dirty="0" err="1"/>
              <a:t>prev</a:t>
            </a:r>
            <a:r>
              <a:rPr lang="en-US" dirty="0"/>
              <a:t>               </a:t>
            </a:r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38307" y="6561353"/>
            <a:ext cx="3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6519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8480"/>
            <a:ext cx="8229600" cy="5614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Requires a sorted binary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6" name="Rectangle: Rounded Corners 15"/>
          <p:cNvSpPr/>
          <p:nvPr/>
        </p:nvSpPr>
        <p:spPr>
          <a:xfrm>
            <a:off x="4286364" y="5991437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2211086" y="5991438"/>
            <a:ext cx="612251" cy="6122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367241" y="4868739"/>
            <a:ext cx="612251" cy="934253"/>
            <a:chOff x="1447133" y="3562176"/>
            <a:chExt cx="612251" cy="934253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1447133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331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74354" y="4127097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290345" y="2393688"/>
            <a:ext cx="612251" cy="934254"/>
            <a:chOff x="2059384" y="3562175"/>
            <a:chExt cx="612251" cy="93425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059384" y="3562175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82625" y="4127097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109552" y="4917129"/>
            <a:ext cx="612251" cy="926302"/>
            <a:chOff x="2671635" y="3562176"/>
            <a:chExt cx="612251" cy="926302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2671635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06806" y="4119146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620803" y="4040537"/>
            <a:ext cx="612251" cy="926304"/>
            <a:chOff x="3283886" y="3562174"/>
            <a:chExt cx="612251" cy="926304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3283886" y="3562174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123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20382" y="4119146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008552" y="4930468"/>
            <a:ext cx="612251" cy="934257"/>
            <a:chOff x="3896137" y="3562172"/>
            <a:chExt cx="612251" cy="934257"/>
          </a:xfrm>
        </p:grpSpPr>
        <p:sp>
          <p:nvSpPr>
            <p:cNvPr id="9" name="Rectangle: Rounded Corners 8"/>
            <p:cNvSpPr/>
            <p:nvPr/>
          </p:nvSpPr>
          <p:spPr>
            <a:xfrm>
              <a:off x="3896137" y="3562172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32633" y="4127097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006345" y="4047054"/>
            <a:ext cx="612251" cy="934253"/>
            <a:chOff x="4508388" y="3562176"/>
            <a:chExt cx="612251" cy="934253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4508388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34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31624" y="4127097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23337" y="3264485"/>
            <a:ext cx="612251" cy="926302"/>
            <a:chOff x="5120639" y="3562176"/>
            <a:chExt cx="612251" cy="926302"/>
          </a:xfrm>
        </p:grpSpPr>
        <p:sp>
          <p:nvSpPr>
            <p:cNvPr id="11" name="Rectangle: Rounded Corners 10"/>
            <p:cNvSpPr/>
            <p:nvPr/>
          </p:nvSpPr>
          <p:spPr>
            <a:xfrm>
              <a:off x="5120639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49843" y="4119146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963308" y="4071840"/>
            <a:ext cx="612251" cy="926302"/>
            <a:chOff x="5732890" y="3562176"/>
            <a:chExt cx="612251" cy="926302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5732890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-23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52160" y="4119146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752746" y="3264485"/>
            <a:ext cx="612251" cy="918557"/>
            <a:chOff x="6345141" y="3554223"/>
            <a:chExt cx="612251" cy="918557"/>
          </a:xfrm>
        </p:grpSpPr>
        <p:sp>
          <p:nvSpPr>
            <p:cNvPr id="13" name="Rectangle: Rounded Corners 12"/>
            <p:cNvSpPr/>
            <p:nvPr/>
          </p:nvSpPr>
          <p:spPr>
            <a:xfrm>
              <a:off x="6345141" y="3554223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75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4344" y="4103448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640363" y="4061128"/>
            <a:ext cx="612251" cy="920179"/>
            <a:chOff x="6957392" y="3554225"/>
            <a:chExt cx="612251" cy="920179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6957392" y="3554225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86595" y="4105072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42" name="Straight Arrow Connector 41"/>
          <p:cNvCxnSpPr>
            <a:stCxn id="6" idx="1"/>
            <a:endCxn id="11" idx="0"/>
          </p:cNvCxnSpPr>
          <p:nvPr/>
        </p:nvCxnSpPr>
        <p:spPr>
          <a:xfrm flipH="1">
            <a:off x="3129463" y="2699814"/>
            <a:ext cx="1160882" cy="56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6" idx="3"/>
            <a:endCxn id="13" idx="0"/>
          </p:cNvCxnSpPr>
          <p:nvPr/>
        </p:nvCxnSpPr>
        <p:spPr>
          <a:xfrm>
            <a:off x="4902596" y="2699814"/>
            <a:ext cx="1156276" cy="56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3" idx="1"/>
            <a:endCxn id="10" idx="0"/>
          </p:cNvCxnSpPr>
          <p:nvPr/>
        </p:nvCxnSpPr>
        <p:spPr>
          <a:xfrm flipH="1">
            <a:off x="5312471" y="3570611"/>
            <a:ext cx="440275" cy="476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3" idx="3"/>
            <a:endCxn id="8" idx="0"/>
          </p:cNvCxnSpPr>
          <p:nvPr/>
        </p:nvCxnSpPr>
        <p:spPr>
          <a:xfrm>
            <a:off x="6364997" y="3570611"/>
            <a:ext cx="561932" cy="469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1"/>
            <a:endCxn id="9" idx="0"/>
          </p:cNvCxnSpPr>
          <p:nvPr/>
        </p:nvCxnSpPr>
        <p:spPr>
          <a:xfrm flipH="1">
            <a:off x="6314678" y="4346663"/>
            <a:ext cx="306125" cy="58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" idx="3"/>
            <a:endCxn id="5" idx="0"/>
          </p:cNvCxnSpPr>
          <p:nvPr/>
        </p:nvCxnSpPr>
        <p:spPr>
          <a:xfrm>
            <a:off x="7233054" y="4346663"/>
            <a:ext cx="440313" cy="522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1" idx="3"/>
            <a:endCxn id="14" idx="0"/>
          </p:cNvCxnSpPr>
          <p:nvPr/>
        </p:nvCxnSpPr>
        <p:spPr>
          <a:xfrm>
            <a:off x="3435588" y="3570611"/>
            <a:ext cx="510901" cy="490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1" idx="1"/>
            <a:endCxn id="12" idx="0"/>
          </p:cNvCxnSpPr>
          <p:nvPr/>
        </p:nvCxnSpPr>
        <p:spPr>
          <a:xfrm flipH="1">
            <a:off x="2269434" y="3570611"/>
            <a:ext cx="553903" cy="50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2" idx="1"/>
            <a:endCxn id="7" idx="0"/>
          </p:cNvCxnSpPr>
          <p:nvPr/>
        </p:nvCxnSpPr>
        <p:spPr>
          <a:xfrm flipH="1">
            <a:off x="1415678" y="4377966"/>
            <a:ext cx="547630" cy="539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220384" y="1960797"/>
            <a:ext cx="3857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Check if N &gt; 20                   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endParaRPr lang="en-US" b="1" dirty="0">
              <a:solidFill>
                <a:srgbClr val="00B050"/>
              </a:solidFill>
            </a:endParaRPr>
          </a:p>
          <a:p>
            <a:pPr lvl="1"/>
            <a:r>
              <a:rPr lang="en-US" dirty="0"/>
              <a:t>Check if N &lt; </a:t>
            </a:r>
            <a:r>
              <a:rPr lang="en-US" dirty="0" err="1"/>
              <a:t>N</a:t>
            </a:r>
            <a:r>
              <a:rPr lang="en-US" baseline="-25000" dirty="0" err="1"/>
              <a:t>prev</a:t>
            </a:r>
            <a:r>
              <a:rPr lang="en-US" dirty="0"/>
              <a:t>               </a:t>
            </a:r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38307" y="6561353"/>
            <a:ext cx="3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2977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Finding the index of a value/object in a list</a:t>
            </a:r>
          </a:p>
          <a:p>
            <a:pPr lvl="1"/>
            <a:r>
              <a:rPr lang="en-US" sz="2400" dirty="0"/>
              <a:t>In a list, where is the maximum?</a:t>
            </a:r>
          </a:p>
          <a:p>
            <a:pPr lvl="1"/>
            <a:r>
              <a:rPr lang="en-US" sz="2400" dirty="0"/>
              <a:t>In a list, where is the minimum?</a:t>
            </a:r>
          </a:p>
          <a:p>
            <a:pPr lvl="1"/>
            <a:r>
              <a:rPr lang="en-US" sz="2400" dirty="0"/>
              <a:t>In a list, where are all the negative numbers?</a:t>
            </a:r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dirty="0"/>
              <a:t>Two main ideas:</a:t>
            </a:r>
          </a:p>
          <a:p>
            <a:pPr lvl="1"/>
            <a:r>
              <a:rPr lang="en-US" sz="2400" dirty="0"/>
              <a:t>Linear</a:t>
            </a:r>
          </a:p>
          <a:p>
            <a:pPr lvl="1"/>
            <a:r>
              <a:rPr lang="en-US" sz="2400" dirty="0"/>
              <a:t>Binary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2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8480"/>
            <a:ext cx="8229600" cy="5614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Requires a sorted binary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6" name="Rectangle: Rounded Corners 15"/>
          <p:cNvSpPr/>
          <p:nvPr/>
        </p:nvSpPr>
        <p:spPr>
          <a:xfrm>
            <a:off x="4286364" y="5991437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2211086" y="5991438"/>
            <a:ext cx="612251" cy="6122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367241" y="4868739"/>
            <a:ext cx="612251" cy="934253"/>
            <a:chOff x="1447133" y="3562176"/>
            <a:chExt cx="612251" cy="934253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1447133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331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74354" y="4127097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290345" y="2393688"/>
            <a:ext cx="612251" cy="934254"/>
            <a:chOff x="2059384" y="3562175"/>
            <a:chExt cx="612251" cy="93425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059384" y="3562175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82625" y="4127097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109552" y="4917129"/>
            <a:ext cx="612251" cy="926302"/>
            <a:chOff x="2671635" y="3562176"/>
            <a:chExt cx="612251" cy="926302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2671635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06806" y="4119146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620803" y="4040537"/>
            <a:ext cx="612251" cy="926304"/>
            <a:chOff x="3283886" y="3562174"/>
            <a:chExt cx="612251" cy="926304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3283886" y="3562174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123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20382" y="4119146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008552" y="4930468"/>
            <a:ext cx="612251" cy="934257"/>
            <a:chOff x="3896137" y="3562172"/>
            <a:chExt cx="612251" cy="934257"/>
          </a:xfrm>
        </p:grpSpPr>
        <p:sp>
          <p:nvSpPr>
            <p:cNvPr id="9" name="Rectangle: Rounded Corners 8"/>
            <p:cNvSpPr/>
            <p:nvPr/>
          </p:nvSpPr>
          <p:spPr>
            <a:xfrm>
              <a:off x="3896137" y="3562172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32633" y="4127097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006345" y="4047054"/>
            <a:ext cx="612251" cy="934253"/>
            <a:chOff x="4508388" y="3562176"/>
            <a:chExt cx="612251" cy="934253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4508388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34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31624" y="4127097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23337" y="3264485"/>
            <a:ext cx="612251" cy="926302"/>
            <a:chOff x="5120639" y="3562176"/>
            <a:chExt cx="612251" cy="926302"/>
          </a:xfrm>
        </p:grpSpPr>
        <p:sp>
          <p:nvSpPr>
            <p:cNvPr id="11" name="Rectangle: Rounded Corners 10"/>
            <p:cNvSpPr/>
            <p:nvPr/>
          </p:nvSpPr>
          <p:spPr>
            <a:xfrm>
              <a:off x="5120639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49843" y="4119146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963308" y="4071840"/>
            <a:ext cx="612251" cy="926302"/>
            <a:chOff x="5732890" y="3562176"/>
            <a:chExt cx="612251" cy="926302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5732890" y="3562176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-23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52160" y="4119146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752746" y="3264485"/>
            <a:ext cx="612251" cy="918557"/>
            <a:chOff x="6345141" y="3554223"/>
            <a:chExt cx="612251" cy="918557"/>
          </a:xfrm>
        </p:grpSpPr>
        <p:sp>
          <p:nvSpPr>
            <p:cNvPr id="13" name="Rectangle: Rounded Corners 12"/>
            <p:cNvSpPr/>
            <p:nvPr/>
          </p:nvSpPr>
          <p:spPr>
            <a:xfrm>
              <a:off x="6345141" y="3554223"/>
              <a:ext cx="612251" cy="6122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75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4344" y="4103448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640363" y="4061128"/>
            <a:ext cx="612251" cy="920179"/>
            <a:chOff x="6957392" y="3554225"/>
            <a:chExt cx="612251" cy="920179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6957392" y="3554225"/>
              <a:ext cx="612251" cy="612251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86595" y="4105072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42" name="Straight Arrow Connector 41"/>
          <p:cNvCxnSpPr>
            <a:stCxn id="6" idx="1"/>
            <a:endCxn id="11" idx="0"/>
          </p:cNvCxnSpPr>
          <p:nvPr/>
        </p:nvCxnSpPr>
        <p:spPr>
          <a:xfrm flipH="1">
            <a:off x="3129463" y="2699814"/>
            <a:ext cx="1160882" cy="56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6" idx="3"/>
            <a:endCxn id="13" idx="0"/>
          </p:cNvCxnSpPr>
          <p:nvPr/>
        </p:nvCxnSpPr>
        <p:spPr>
          <a:xfrm>
            <a:off x="4902596" y="2699814"/>
            <a:ext cx="1156276" cy="56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3" idx="1"/>
            <a:endCxn id="10" idx="0"/>
          </p:cNvCxnSpPr>
          <p:nvPr/>
        </p:nvCxnSpPr>
        <p:spPr>
          <a:xfrm flipH="1">
            <a:off x="5312471" y="3570611"/>
            <a:ext cx="440275" cy="476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3" idx="3"/>
            <a:endCxn id="8" idx="0"/>
          </p:cNvCxnSpPr>
          <p:nvPr/>
        </p:nvCxnSpPr>
        <p:spPr>
          <a:xfrm>
            <a:off x="6364997" y="3570611"/>
            <a:ext cx="561932" cy="469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1"/>
            <a:endCxn id="9" idx="0"/>
          </p:cNvCxnSpPr>
          <p:nvPr/>
        </p:nvCxnSpPr>
        <p:spPr>
          <a:xfrm flipH="1">
            <a:off x="6314678" y="4346663"/>
            <a:ext cx="306125" cy="58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" idx="3"/>
            <a:endCxn id="5" idx="0"/>
          </p:cNvCxnSpPr>
          <p:nvPr/>
        </p:nvCxnSpPr>
        <p:spPr>
          <a:xfrm>
            <a:off x="7233054" y="4346663"/>
            <a:ext cx="440313" cy="522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1" idx="3"/>
            <a:endCxn id="14" idx="0"/>
          </p:cNvCxnSpPr>
          <p:nvPr/>
        </p:nvCxnSpPr>
        <p:spPr>
          <a:xfrm>
            <a:off x="3435588" y="3570611"/>
            <a:ext cx="510901" cy="490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1" idx="1"/>
            <a:endCxn id="12" idx="0"/>
          </p:cNvCxnSpPr>
          <p:nvPr/>
        </p:nvCxnSpPr>
        <p:spPr>
          <a:xfrm flipH="1">
            <a:off x="2269434" y="3570611"/>
            <a:ext cx="553903" cy="50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2" idx="1"/>
            <a:endCxn id="7" idx="0"/>
          </p:cNvCxnSpPr>
          <p:nvPr/>
        </p:nvCxnSpPr>
        <p:spPr>
          <a:xfrm flipH="1">
            <a:off x="1415678" y="4377966"/>
            <a:ext cx="547630" cy="539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220384" y="1960797"/>
            <a:ext cx="3857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Check if N &gt; 20                   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endParaRPr lang="en-US" b="1" dirty="0">
              <a:solidFill>
                <a:srgbClr val="00B050"/>
              </a:solidFill>
            </a:endParaRPr>
          </a:p>
          <a:p>
            <a:pPr lvl="1"/>
            <a:r>
              <a:rPr lang="en-US" dirty="0"/>
              <a:t>Check if N &lt; </a:t>
            </a:r>
            <a:r>
              <a:rPr lang="en-US" dirty="0" err="1"/>
              <a:t>N</a:t>
            </a:r>
            <a:r>
              <a:rPr lang="en-US" baseline="-25000" dirty="0" err="1"/>
              <a:t>prev</a:t>
            </a:r>
            <a:r>
              <a:rPr lang="en-US" dirty="0"/>
              <a:t>               </a:t>
            </a:r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38307" y="6561353"/>
            <a:ext cx="3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 rot="20538834">
            <a:off x="-363782" y="2212237"/>
            <a:ext cx="50273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rgbClr val="00B050"/>
                </a:solidFill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7345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two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took 20 comparisons to find the smallest number larger than 20</a:t>
            </a:r>
          </a:p>
          <a:p>
            <a:r>
              <a:rPr lang="en-US" dirty="0"/>
              <a:t>Binary took 6!</a:t>
            </a:r>
          </a:p>
          <a:p>
            <a:endParaRPr lang="en-US" dirty="0"/>
          </a:p>
          <a:p>
            <a:r>
              <a:rPr lang="en-US" dirty="0"/>
              <a:t>Should we only ever use binary?</a:t>
            </a:r>
          </a:p>
          <a:p>
            <a:endParaRPr lang="en-US" dirty="0"/>
          </a:p>
          <a:p>
            <a:r>
              <a:rPr lang="en-US" dirty="0"/>
              <a:t>What situations is linear better in?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6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8480"/>
            <a:ext cx="8229600" cy="6083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python, fill in the following code: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41" y="2413000"/>
            <a:ext cx="7587480" cy="336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3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kingofwallpapers.com/python/python-025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816" y="4053712"/>
            <a:ext cx="4460681" cy="285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CHEME 5500 Software Carpentry</a:t>
            </a:r>
            <a:endParaRPr lang="en-US" sz="32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3406313"/>
            <a:ext cx="7848600" cy="1927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 cap="none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Python – A Crash Course</a:t>
            </a:r>
          </a:p>
          <a:p>
            <a:r>
              <a:rPr lang="en-US" sz="3200" dirty="0"/>
              <a:t>Esoteric Sections</a:t>
            </a:r>
          </a:p>
          <a:p>
            <a:r>
              <a:rPr lang="en-US" sz="3200" dirty="0"/>
              <a:t>Optimization</a:t>
            </a:r>
          </a:p>
        </p:txBody>
      </p:sp>
      <p:pic>
        <p:nvPicPr>
          <p:cNvPr id="1028" name="Picture 4" descr="https://techspawn.com/wp-content/uploads/2016/10/Python_logo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41" y="324998"/>
            <a:ext cx="5807157" cy="245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79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allows us to find the best values for a given situation</a:t>
            </a:r>
          </a:p>
          <a:p>
            <a:endParaRPr lang="en-US" dirty="0"/>
          </a:p>
          <a:p>
            <a:r>
              <a:rPr lang="en-US" dirty="0"/>
              <a:t>Think of fitting curves to data points</a:t>
            </a:r>
          </a:p>
          <a:p>
            <a:endParaRPr lang="en-US" dirty="0"/>
          </a:p>
          <a:p>
            <a:r>
              <a:rPr lang="en-US" dirty="0"/>
              <a:t>Useful in computational research, as well as data analysis for experimental work</a:t>
            </a:r>
          </a:p>
          <a:p>
            <a:endParaRPr lang="en-US" dirty="0"/>
          </a:p>
          <a:p>
            <a:r>
              <a:rPr lang="en-US" dirty="0"/>
              <a:t>Typically bundled together in software packages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90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1455077"/>
            <a:ext cx="7517959" cy="56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26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The Quasi-Newton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897003" y="2082625"/>
                <a:ext cx="3634456" cy="787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03" y="2082625"/>
                <a:ext cx="3634456" cy="7875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4971262" y="2217085"/>
                <a:ext cx="264873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⟨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262" y="2217085"/>
                <a:ext cx="2648738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3587145" y="3232568"/>
                <a:ext cx="16727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45" y="3232568"/>
                <a:ext cx="1672766" cy="276999"/>
              </a:xfrm>
              <a:prstGeom prst="rect">
                <a:avLst/>
              </a:prstGeom>
              <a:blipFill>
                <a:blip r:embed="rId4"/>
                <a:stretch>
                  <a:fillRect l="-10182" t="-173913" r="-33091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3773320" y="3684048"/>
                <a:ext cx="1597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320" y="3684048"/>
                <a:ext cx="1597360" cy="276999"/>
              </a:xfrm>
              <a:prstGeom prst="rect">
                <a:avLst/>
              </a:prstGeom>
              <a:blipFill>
                <a:blip r:embed="rId5"/>
                <a:stretch>
                  <a:fillRect l="-3053" t="-173913" r="-34733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3057984" y="4166713"/>
            <a:ext cx="281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3105150" y="4372697"/>
                <a:ext cx="2839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50" y="4372697"/>
                <a:ext cx="2839367" cy="276999"/>
              </a:xfrm>
              <a:prstGeom prst="rect">
                <a:avLst/>
              </a:prstGeom>
              <a:blipFill>
                <a:blip r:embed="rId6"/>
                <a:stretch>
                  <a:fillRect l="-5150" t="-173913" r="-17811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969937" y="4863935"/>
                <a:ext cx="11097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37" y="4863935"/>
                <a:ext cx="1109791" cy="276999"/>
              </a:xfrm>
              <a:prstGeom prst="rect">
                <a:avLst/>
              </a:prstGeom>
              <a:blipFill>
                <a:blip r:embed="rId7"/>
                <a:stretch>
                  <a:fillRect l="-18132" t="-180000" r="-50549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>
            <a:off x="3057984" y="3853731"/>
            <a:ext cx="1619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4952" y="5672334"/>
            <a:ext cx="3169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Notation:</a:t>
            </a:r>
          </a:p>
          <a:p>
            <a:r>
              <a:rPr lang="en-US" dirty="0"/>
              <a:t>	B = Hessian</a:t>
            </a:r>
          </a:p>
          <a:p>
            <a:r>
              <a:rPr lang="en-US" dirty="0"/>
              <a:t>               H = Inverse Hessian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5877384" y="3227455"/>
                <a:ext cx="874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384" y="3227455"/>
                <a:ext cx="874663" cy="276999"/>
              </a:xfrm>
              <a:prstGeom prst="rect">
                <a:avLst/>
              </a:prstGeom>
              <a:blipFill>
                <a:blip r:embed="rId8"/>
                <a:stretch>
                  <a:fillRect l="-13889" t="-173913" r="-11806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9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6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Some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8480"/>
            <a:ext cx="3745523" cy="2667674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/>
              <a:t>Quasi-Newton Method: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Steepest Descent: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 err="1"/>
              <a:t>Broyden</a:t>
            </a:r>
            <a:r>
              <a:rPr lang="en-US" dirty="0"/>
              <a:t>-Fletcher-Goldfarb-</a:t>
            </a:r>
            <a:r>
              <a:rPr lang="en-US" dirty="0" err="1"/>
              <a:t>Shanno</a:t>
            </a:r>
            <a:r>
              <a:rPr lang="en-US" dirty="0"/>
              <a:t> (BFGS):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56798" y="1783252"/>
                <a:ext cx="11097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798" y="1783252"/>
                <a:ext cx="1109791" cy="276999"/>
              </a:xfrm>
              <a:prstGeom prst="rect">
                <a:avLst/>
              </a:prstGeom>
              <a:blipFill>
                <a:blip r:embed="rId2"/>
                <a:stretch>
                  <a:fillRect l="-18681" t="-180000" r="-50000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56798" y="2674206"/>
                <a:ext cx="9347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798" y="2674206"/>
                <a:ext cx="934743" cy="276999"/>
              </a:xfrm>
              <a:prstGeom prst="rect">
                <a:avLst/>
              </a:prstGeom>
              <a:blipFill>
                <a:blip r:embed="rId3"/>
                <a:stretch>
                  <a:fillRect l="-22876" t="-180000" r="-59477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356797" y="3969213"/>
                <a:ext cx="11097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797" y="3969213"/>
                <a:ext cx="1109791" cy="276999"/>
              </a:xfrm>
              <a:prstGeom prst="rect">
                <a:avLst/>
              </a:prstGeom>
              <a:blipFill>
                <a:blip r:embed="rId4"/>
                <a:stretch>
                  <a:fillRect l="-18681" t="-173913" r="-50000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26282" y="4527126"/>
                <a:ext cx="4930517" cy="14907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⟨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d>
                                <m:dPr>
                                  <m:begChr m:val="⟨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⟨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⟨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282" y="4527126"/>
                <a:ext cx="4930517" cy="1490729"/>
              </a:xfrm>
              <a:prstGeom prst="rect">
                <a:avLst/>
              </a:prstGeom>
              <a:blipFill>
                <a:blip r:embed="rId5"/>
                <a:stretch>
                  <a:fillRect t="-33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73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8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Conjugate Gradient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652280"/>
            <a:ext cx="9184796" cy="3571705"/>
            <a:chOff x="0" y="1904723"/>
            <a:chExt cx="9184796" cy="357170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904723"/>
              <a:ext cx="4762273" cy="357170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2523" y="1904723"/>
              <a:ext cx="4762273" cy="357170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617785" y="5313507"/>
            <a:ext cx="224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Conjugate Gradient: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984763" y="5359673"/>
                <a:ext cx="20142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763" y="5359673"/>
                <a:ext cx="2014206" cy="276999"/>
              </a:xfrm>
              <a:prstGeom prst="rect">
                <a:avLst/>
              </a:prstGeom>
              <a:blipFill>
                <a:blip r:embed="rId4"/>
                <a:stretch>
                  <a:fillRect l="-6970" t="-173913" r="-27576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207677" y="5772360"/>
                <a:ext cx="1568378" cy="659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77" y="5772360"/>
                <a:ext cx="1568378" cy="659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6101861" y="5963726"/>
            <a:ext cx="2154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Fletcher-Reeves Method</a:t>
            </a:r>
          </a:p>
        </p:txBody>
      </p:sp>
    </p:spTree>
    <p:extLst>
      <p:ext uri="{BB962C8B-B14F-4D97-AF65-F5344CB8AC3E}">
        <p14:creationId xmlns:p14="http://schemas.microsoft.com/office/powerpoint/2010/main" val="2313272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Steepest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write some code!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20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1447133" y="3562176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331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2059384" y="356217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2671635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-3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3283886" y="3562174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123</a:t>
            </a:r>
          </a:p>
        </p:txBody>
      </p:sp>
      <p:sp>
        <p:nvSpPr>
          <p:cNvPr id="27" name="Rectangle: Rounded Corners 26"/>
          <p:cNvSpPr/>
          <p:nvPr/>
        </p:nvSpPr>
        <p:spPr>
          <a:xfrm>
            <a:off x="3896137" y="3562172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84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4508388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34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5120639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0" name="Rectangle: Rounded Corners 29"/>
          <p:cNvSpPr/>
          <p:nvPr/>
        </p:nvSpPr>
        <p:spPr>
          <a:xfrm>
            <a:off x="5732890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-23</a:t>
            </a:r>
          </a:p>
        </p:txBody>
      </p:sp>
      <p:sp>
        <p:nvSpPr>
          <p:cNvPr id="31" name="Rectangle: Rounded Corners 30"/>
          <p:cNvSpPr/>
          <p:nvPr/>
        </p:nvSpPr>
        <p:spPr>
          <a:xfrm>
            <a:off x="6345141" y="3554223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</a:t>
            </a:r>
          </a:p>
        </p:txBody>
      </p:sp>
      <p:sp>
        <p:nvSpPr>
          <p:cNvPr id="32" name="Rectangle: Rounded Corners 31"/>
          <p:cNvSpPr/>
          <p:nvPr/>
        </p:nvSpPr>
        <p:spPr>
          <a:xfrm>
            <a:off x="6957392" y="355422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745314" y="4416950"/>
            <a:ext cx="0" cy="437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/>
          <p:cNvSpPr/>
          <p:nvPr/>
        </p:nvSpPr>
        <p:spPr>
          <a:xfrm>
            <a:off x="1447133" y="5108696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287571" y="3562176"/>
            <a:ext cx="612251" cy="6122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∞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457200" y="1728480"/>
            <a:ext cx="8229600" cy="14997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Let’s find the smallest number larger than 20 in this list</a:t>
            </a:r>
          </a:p>
          <a:p>
            <a:pPr lvl="1"/>
            <a:r>
              <a:rPr lang="en-US" dirty="0"/>
              <a:t>Check if N &gt; 20</a:t>
            </a:r>
          </a:p>
          <a:p>
            <a:pPr lvl="1"/>
            <a:r>
              <a:rPr lang="en-US" dirty="0"/>
              <a:t>Check if N &lt; </a:t>
            </a:r>
            <a:r>
              <a:rPr lang="en-US" dirty="0" err="1"/>
              <a:t>N</a:t>
            </a:r>
            <a:r>
              <a:rPr lang="en-US" baseline="-25000" dirty="0" err="1"/>
              <a:t>prev</a:t>
            </a:r>
            <a:endParaRPr lang="en-US" b="1" dirty="0">
              <a:solidFill>
                <a:srgbClr val="00B050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00205" y="4103448"/>
            <a:ext cx="7044198" cy="404925"/>
            <a:chOff x="400205" y="4103448"/>
            <a:chExt cx="7044198" cy="404925"/>
          </a:xfrm>
        </p:grpSpPr>
        <p:grpSp>
          <p:nvGrpSpPr>
            <p:cNvPr id="41" name="Group 40"/>
            <p:cNvGrpSpPr/>
            <p:nvPr/>
          </p:nvGrpSpPr>
          <p:grpSpPr>
            <a:xfrm>
              <a:off x="1574354" y="4103448"/>
              <a:ext cx="5870049" cy="392981"/>
              <a:chOff x="1574354" y="4103448"/>
              <a:chExt cx="5870049" cy="392981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157435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182625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806806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420382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032633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63162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249843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852160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474344" y="4103448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086595" y="4105072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400205" y="4139041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5413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1447133" y="3562176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331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2059384" y="356217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2671635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-3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3283886" y="3562174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123</a:t>
            </a:r>
          </a:p>
        </p:txBody>
      </p:sp>
      <p:sp>
        <p:nvSpPr>
          <p:cNvPr id="27" name="Rectangle: Rounded Corners 26"/>
          <p:cNvSpPr/>
          <p:nvPr/>
        </p:nvSpPr>
        <p:spPr>
          <a:xfrm>
            <a:off x="3896137" y="3562172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84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4508388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34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5120639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0" name="Rectangle: Rounded Corners 29"/>
          <p:cNvSpPr/>
          <p:nvPr/>
        </p:nvSpPr>
        <p:spPr>
          <a:xfrm>
            <a:off x="5732890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-23</a:t>
            </a:r>
          </a:p>
        </p:txBody>
      </p:sp>
      <p:sp>
        <p:nvSpPr>
          <p:cNvPr id="31" name="Rectangle: Rounded Corners 30"/>
          <p:cNvSpPr/>
          <p:nvPr/>
        </p:nvSpPr>
        <p:spPr>
          <a:xfrm>
            <a:off x="6345141" y="3554223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</a:t>
            </a:r>
          </a:p>
        </p:txBody>
      </p:sp>
      <p:sp>
        <p:nvSpPr>
          <p:cNvPr id="32" name="Rectangle: Rounded Corners 31"/>
          <p:cNvSpPr/>
          <p:nvPr/>
        </p:nvSpPr>
        <p:spPr>
          <a:xfrm>
            <a:off x="6957392" y="355422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57200" y="1728480"/>
            <a:ext cx="8229600" cy="14997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Let’s find the smallest number larger than 20 in this list</a:t>
            </a:r>
          </a:p>
          <a:p>
            <a:pPr lvl="1"/>
            <a:r>
              <a:rPr lang="en-US" dirty="0"/>
              <a:t>Check if N &gt; 20                        </a:t>
            </a:r>
            <a:r>
              <a:rPr lang="en-US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dirty="0"/>
              <a:t>Check if N &lt; </a:t>
            </a:r>
            <a:r>
              <a:rPr lang="en-US" dirty="0" err="1"/>
              <a:t>N</a:t>
            </a:r>
            <a:r>
              <a:rPr lang="en-US" baseline="-25000" dirty="0" err="1"/>
              <a:t>prev</a:t>
            </a:r>
            <a:r>
              <a:rPr lang="en-US" dirty="0"/>
              <a:t>                   </a:t>
            </a:r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745314" y="4416950"/>
            <a:ext cx="0" cy="437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/>
          <p:cNvSpPr/>
          <p:nvPr/>
        </p:nvSpPr>
        <p:spPr>
          <a:xfrm>
            <a:off x="1447133" y="5108696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287571" y="3562176"/>
            <a:ext cx="612251" cy="6122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331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00205" y="4103448"/>
            <a:ext cx="7044198" cy="404925"/>
            <a:chOff x="400205" y="4103448"/>
            <a:chExt cx="7044198" cy="404925"/>
          </a:xfrm>
        </p:grpSpPr>
        <p:grpSp>
          <p:nvGrpSpPr>
            <p:cNvPr id="19" name="Group 18"/>
            <p:cNvGrpSpPr/>
            <p:nvPr/>
          </p:nvGrpSpPr>
          <p:grpSpPr>
            <a:xfrm>
              <a:off x="1574354" y="4103448"/>
              <a:ext cx="5870049" cy="392981"/>
              <a:chOff x="1574354" y="4103448"/>
              <a:chExt cx="5870049" cy="39298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157435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182625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806806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20382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32633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63162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249843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852160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474344" y="4103448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086595" y="4105072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400205" y="4139041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732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1447133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331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2059384" y="3562175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2671635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-3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3283886" y="3562174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123</a:t>
            </a:r>
          </a:p>
        </p:txBody>
      </p:sp>
      <p:sp>
        <p:nvSpPr>
          <p:cNvPr id="27" name="Rectangle: Rounded Corners 26"/>
          <p:cNvSpPr/>
          <p:nvPr/>
        </p:nvSpPr>
        <p:spPr>
          <a:xfrm>
            <a:off x="3896137" y="3562172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84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4508388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34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5120639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0" name="Rectangle: Rounded Corners 29"/>
          <p:cNvSpPr/>
          <p:nvPr/>
        </p:nvSpPr>
        <p:spPr>
          <a:xfrm>
            <a:off x="5732890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-23</a:t>
            </a:r>
          </a:p>
        </p:txBody>
      </p:sp>
      <p:sp>
        <p:nvSpPr>
          <p:cNvPr id="31" name="Rectangle: Rounded Corners 30"/>
          <p:cNvSpPr/>
          <p:nvPr/>
        </p:nvSpPr>
        <p:spPr>
          <a:xfrm>
            <a:off x="6345141" y="3554223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</a:t>
            </a:r>
          </a:p>
        </p:txBody>
      </p:sp>
      <p:sp>
        <p:nvSpPr>
          <p:cNvPr id="32" name="Rectangle: Rounded Corners 31"/>
          <p:cNvSpPr/>
          <p:nvPr/>
        </p:nvSpPr>
        <p:spPr>
          <a:xfrm>
            <a:off x="6957392" y="355422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357568" y="4416950"/>
            <a:ext cx="0" cy="437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/>
          <p:cNvSpPr/>
          <p:nvPr/>
        </p:nvSpPr>
        <p:spPr>
          <a:xfrm>
            <a:off x="2059387" y="5108696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287571" y="3562176"/>
            <a:ext cx="612251" cy="6122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331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728480"/>
            <a:ext cx="8229600" cy="14997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Let’s find the smallest number larger than 20 in this list</a:t>
            </a:r>
          </a:p>
          <a:p>
            <a:pPr lvl="1"/>
            <a:r>
              <a:rPr lang="en-US" dirty="0"/>
              <a:t>Check if N &gt; 20                        </a:t>
            </a:r>
            <a:r>
              <a:rPr lang="en-US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dirty="0"/>
              <a:t>Check if N &lt; </a:t>
            </a:r>
            <a:r>
              <a:rPr lang="en-US" dirty="0" err="1"/>
              <a:t>N</a:t>
            </a:r>
            <a:r>
              <a:rPr lang="en-US" baseline="-25000" dirty="0" err="1"/>
              <a:t>prev</a:t>
            </a:r>
            <a:r>
              <a:rPr lang="en-US" dirty="0"/>
              <a:t>                   </a:t>
            </a:r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00205" y="4103448"/>
            <a:ext cx="7044198" cy="404925"/>
            <a:chOff x="400205" y="4103448"/>
            <a:chExt cx="7044198" cy="404925"/>
          </a:xfrm>
        </p:grpSpPr>
        <p:grpSp>
          <p:nvGrpSpPr>
            <p:cNvPr id="23" name="Group 22"/>
            <p:cNvGrpSpPr/>
            <p:nvPr/>
          </p:nvGrpSpPr>
          <p:grpSpPr>
            <a:xfrm>
              <a:off x="1574354" y="4103448"/>
              <a:ext cx="5870049" cy="392981"/>
              <a:chOff x="1574354" y="4103448"/>
              <a:chExt cx="5870049" cy="39298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57435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182625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806806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420382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32633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63162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249843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852160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474344" y="4103448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086595" y="4105072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400205" y="4139041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0868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1447133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331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2059384" y="3562175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2671635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-3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3283886" y="3562174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123</a:t>
            </a:r>
          </a:p>
        </p:txBody>
      </p:sp>
      <p:sp>
        <p:nvSpPr>
          <p:cNvPr id="27" name="Rectangle: Rounded Corners 26"/>
          <p:cNvSpPr/>
          <p:nvPr/>
        </p:nvSpPr>
        <p:spPr>
          <a:xfrm>
            <a:off x="3896137" y="3562172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84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4508388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34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5120639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0" name="Rectangle: Rounded Corners 29"/>
          <p:cNvSpPr/>
          <p:nvPr/>
        </p:nvSpPr>
        <p:spPr>
          <a:xfrm>
            <a:off x="5732890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-23</a:t>
            </a:r>
          </a:p>
        </p:txBody>
      </p:sp>
      <p:sp>
        <p:nvSpPr>
          <p:cNvPr id="31" name="Rectangle: Rounded Corners 30"/>
          <p:cNvSpPr/>
          <p:nvPr/>
        </p:nvSpPr>
        <p:spPr>
          <a:xfrm>
            <a:off x="6345141" y="3554223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</a:t>
            </a:r>
          </a:p>
        </p:txBody>
      </p:sp>
      <p:sp>
        <p:nvSpPr>
          <p:cNvPr id="32" name="Rectangle: Rounded Corners 31"/>
          <p:cNvSpPr/>
          <p:nvPr/>
        </p:nvSpPr>
        <p:spPr>
          <a:xfrm>
            <a:off x="6957392" y="355422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357568" y="4416950"/>
            <a:ext cx="0" cy="437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/>
          <p:cNvSpPr/>
          <p:nvPr/>
        </p:nvSpPr>
        <p:spPr>
          <a:xfrm>
            <a:off x="2059387" y="5108696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287571" y="3562176"/>
            <a:ext cx="612251" cy="6122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728480"/>
            <a:ext cx="8229600" cy="14997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Let’s find the smallest number larger than 20 in this list</a:t>
            </a:r>
          </a:p>
          <a:p>
            <a:pPr lvl="1"/>
            <a:r>
              <a:rPr lang="en-US" dirty="0"/>
              <a:t>Check if N &gt; 20                        </a:t>
            </a:r>
            <a:r>
              <a:rPr lang="en-US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dirty="0"/>
              <a:t>Check if N &lt; </a:t>
            </a:r>
            <a:r>
              <a:rPr lang="en-US" dirty="0" err="1"/>
              <a:t>N</a:t>
            </a:r>
            <a:r>
              <a:rPr lang="en-US" baseline="-25000" dirty="0" err="1"/>
              <a:t>prev</a:t>
            </a:r>
            <a:r>
              <a:rPr lang="en-US" dirty="0"/>
              <a:t>                   </a:t>
            </a:r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00205" y="4103448"/>
            <a:ext cx="7044198" cy="404925"/>
            <a:chOff x="400205" y="4103448"/>
            <a:chExt cx="7044198" cy="404925"/>
          </a:xfrm>
        </p:grpSpPr>
        <p:grpSp>
          <p:nvGrpSpPr>
            <p:cNvPr id="23" name="Group 22"/>
            <p:cNvGrpSpPr/>
            <p:nvPr/>
          </p:nvGrpSpPr>
          <p:grpSpPr>
            <a:xfrm>
              <a:off x="1574354" y="4103448"/>
              <a:ext cx="5870049" cy="392981"/>
              <a:chOff x="1574354" y="4103448"/>
              <a:chExt cx="5870049" cy="39298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57435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182625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806806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420382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32633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63162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249843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852160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474344" y="4103448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086595" y="4105072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400205" y="4139041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549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1447133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331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2059384" y="356217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2671635" y="3562176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-3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3283886" y="3562174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123</a:t>
            </a:r>
          </a:p>
        </p:txBody>
      </p:sp>
      <p:sp>
        <p:nvSpPr>
          <p:cNvPr id="27" name="Rectangle: Rounded Corners 26"/>
          <p:cNvSpPr/>
          <p:nvPr/>
        </p:nvSpPr>
        <p:spPr>
          <a:xfrm>
            <a:off x="3896137" y="3562172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84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4508388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34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5120639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0" name="Rectangle: Rounded Corners 29"/>
          <p:cNvSpPr/>
          <p:nvPr/>
        </p:nvSpPr>
        <p:spPr>
          <a:xfrm>
            <a:off x="5732890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-23</a:t>
            </a:r>
          </a:p>
        </p:txBody>
      </p:sp>
      <p:sp>
        <p:nvSpPr>
          <p:cNvPr id="31" name="Rectangle: Rounded Corners 30"/>
          <p:cNvSpPr/>
          <p:nvPr/>
        </p:nvSpPr>
        <p:spPr>
          <a:xfrm>
            <a:off x="6345141" y="3554223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</a:t>
            </a:r>
          </a:p>
        </p:txBody>
      </p:sp>
      <p:sp>
        <p:nvSpPr>
          <p:cNvPr id="32" name="Rectangle: Rounded Corners 31"/>
          <p:cNvSpPr/>
          <p:nvPr/>
        </p:nvSpPr>
        <p:spPr>
          <a:xfrm>
            <a:off x="6957392" y="355422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977769" y="4416950"/>
            <a:ext cx="0" cy="437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/>
          <p:cNvSpPr/>
          <p:nvPr/>
        </p:nvSpPr>
        <p:spPr>
          <a:xfrm>
            <a:off x="2679588" y="5108696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287571" y="3562176"/>
            <a:ext cx="612251" cy="6122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728480"/>
            <a:ext cx="8229600" cy="14997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Let’s find the smallest number larger than 20 in this list</a:t>
            </a:r>
          </a:p>
          <a:p>
            <a:pPr lvl="1"/>
            <a:r>
              <a:rPr lang="en-US" dirty="0"/>
              <a:t>Check if N &gt; 20                       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</a:p>
          <a:p>
            <a:pPr lvl="1"/>
            <a:r>
              <a:rPr lang="en-US" dirty="0"/>
              <a:t>Check if N &lt; </a:t>
            </a:r>
            <a:r>
              <a:rPr lang="en-US" dirty="0" err="1"/>
              <a:t>N</a:t>
            </a:r>
            <a:r>
              <a:rPr lang="en-US" baseline="-25000" dirty="0" err="1"/>
              <a:t>prev</a:t>
            </a:r>
            <a:r>
              <a:rPr lang="en-US" dirty="0"/>
              <a:t>                   </a:t>
            </a:r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00205" y="4103448"/>
            <a:ext cx="7044198" cy="404925"/>
            <a:chOff x="400205" y="4103448"/>
            <a:chExt cx="7044198" cy="404925"/>
          </a:xfrm>
        </p:grpSpPr>
        <p:grpSp>
          <p:nvGrpSpPr>
            <p:cNvPr id="23" name="Group 22"/>
            <p:cNvGrpSpPr/>
            <p:nvPr/>
          </p:nvGrpSpPr>
          <p:grpSpPr>
            <a:xfrm>
              <a:off x="1574354" y="4103448"/>
              <a:ext cx="5870049" cy="392981"/>
              <a:chOff x="1574354" y="4103448"/>
              <a:chExt cx="5870049" cy="39298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57435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182625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806806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420382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32633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63162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249843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852160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474344" y="4103448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086595" y="4105072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400205" y="4139041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4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1447133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331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2059384" y="356217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2671635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-3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3283886" y="3562174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123</a:t>
            </a:r>
          </a:p>
        </p:txBody>
      </p:sp>
      <p:sp>
        <p:nvSpPr>
          <p:cNvPr id="27" name="Rectangle: Rounded Corners 26"/>
          <p:cNvSpPr/>
          <p:nvPr/>
        </p:nvSpPr>
        <p:spPr>
          <a:xfrm>
            <a:off x="3896137" y="3562172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84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4508388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34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5120639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0" name="Rectangle: Rounded Corners 29"/>
          <p:cNvSpPr/>
          <p:nvPr/>
        </p:nvSpPr>
        <p:spPr>
          <a:xfrm>
            <a:off x="5732890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-23</a:t>
            </a:r>
          </a:p>
        </p:txBody>
      </p:sp>
      <p:sp>
        <p:nvSpPr>
          <p:cNvPr id="31" name="Rectangle: Rounded Corners 30"/>
          <p:cNvSpPr/>
          <p:nvPr/>
        </p:nvSpPr>
        <p:spPr>
          <a:xfrm>
            <a:off x="6345141" y="3554223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</a:t>
            </a:r>
          </a:p>
        </p:txBody>
      </p:sp>
      <p:sp>
        <p:nvSpPr>
          <p:cNvPr id="32" name="Rectangle: Rounded Corners 31"/>
          <p:cNvSpPr/>
          <p:nvPr/>
        </p:nvSpPr>
        <p:spPr>
          <a:xfrm>
            <a:off x="6957392" y="355422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574117" y="4416950"/>
            <a:ext cx="0" cy="437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/>
          <p:cNvSpPr/>
          <p:nvPr/>
        </p:nvSpPr>
        <p:spPr>
          <a:xfrm>
            <a:off x="3275936" y="5108696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287571" y="3562176"/>
            <a:ext cx="612251" cy="6122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728480"/>
            <a:ext cx="8229600" cy="14997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Let’s find the smallest number larger than 20 in this list</a:t>
            </a:r>
          </a:p>
          <a:p>
            <a:pPr lvl="1"/>
            <a:r>
              <a:rPr lang="en-US" dirty="0"/>
              <a:t>Check if N &gt; 20                        </a:t>
            </a:r>
            <a:r>
              <a:rPr lang="en-US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dirty="0"/>
              <a:t>Check if N &lt; </a:t>
            </a:r>
            <a:r>
              <a:rPr lang="en-US" dirty="0" err="1"/>
              <a:t>N</a:t>
            </a:r>
            <a:r>
              <a:rPr lang="en-US" baseline="-25000" dirty="0" err="1"/>
              <a:t>prev</a:t>
            </a:r>
            <a:r>
              <a:rPr lang="en-US" dirty="0"/>
              <a:t>                  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endParaRPr lang="en-US" b="1" dirty="0">
              <a:solidFill>
                <a:srgbClr val="00B05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00205" y="4103448"/>
            <a:ext cx="7044198" cy="404925"/>
            <a:chOff x="400205" y="4103448"/>
            <a:chExt cx="7044198" cy="404925"/>
          </a:xfrm>
        </p:grpSpPr>
        <p:grpSp>
          <p:nvGrpSpPr>
            <p:cNvPr id="23" name="Group 22"/>
            <p:cNvGrpSpPr/>
            <p:nvPr/>
          </p:nvGrpSpPr>
          <p:grpSpPr>
            <a:xfrm>
              <a:off x="1574354" y="4103448"/>
              <a:ext cx="5870049" cy="392981"/>
              <a:chOff x="1574354" y="4103448"/>
              <a:chExt cx="5870049" cy="39298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57435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182625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806806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420382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32633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63162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249843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852160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474344" y="4103448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086595" y="4105072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400205" y="4139041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86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1447133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331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2059384" y="356217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2671635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-3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3283886" y="3562174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123</a:t>
            </a:r>
          </a:p>
        </p:txBody>
      </p:sp>
      <p:sp>
        <p:nvSpPr>
          <p:cNvPr id="27" name="Rectangle: Rounded Corners 26"/>
          <p:cNvSpPr/>
          <p:nvPr/>
        </p:nvSpPr>
        <p:spPr>
          <a:xfrm>
            <a:off x="3896137" y="3562172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84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4508388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34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5120639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0" name="Rectangle: Rounded Corners 29"/>
          <p:cNvSpPr/>
          <p:nvPr/>
        </p:nvSpPr>
        <p:spPr>
          <a:xfrm>
            <a:off x="5732890" y="3562176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-23</a:t>
            </a:r>
          </a:p>
        </p:txBody>
      </p:sp>
      <p:sp>
        <p:nvSpPr>
          <p:cNvPr id="31" name="Rectangle: Rounded Corners 30"/>
          <p:cNvSpPr/>
          <p:nvPr/>
        </p:nvSpPr>
        <p:spPr>
          <a:xfrm>
            <a:off x="6345141" y="3554223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</a:t>
            </a:r>
          </a:p>
        </p:txBody>
      </p:sp>
      <p:sp>
        <p:nvSpPr>
          <p:cNvPr id="32" name="Rectangle: Rounded Corners 31"/>
          <p:cNvSpPr/>
          <p:nvPr/>
        </p:nvSpPr>
        <p:spPr>
          <a:xfrm>
            <a:off x="6957392" y="3554225"/>
            <a:ext cx="612251" cy="61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4186369" y="4416950"/>
            <a:ext cx="0" cy="437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/>
          <p:cNvSpPr/>
          <p:nvPr/>
        </p:nvSpPr>
        <p:spPr>
          <a:xfrm>
            <a:off x="3888188" y="5108696"/>
            <a:ext cx="612251" cy="6122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287571" y="3562176"/>
            <a:ext cx="612251" cy="6122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728480"/>
            <a:ext cx="8229600" cy="14997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Let’s find the smallest number larger than 20 in this list</a:t>
            </a:r>
          </a:p>
          <a:p>
            <a:pPr lvl="1"/>
            <a:r>
              <a:rPr lang="en-US" dirty="0"/>
              <a:t>Check if N &gt; 20                        </a:t>
            </a:r>
            <a:r>
              <a:rPr lang="en-US" b="1" dirty="0">
                <a:solidFill>
                  <a:srgbClr val="00B050"/>
                </a:solidFill>
              </a:rPr>
              <a:t>yes</a:t>
            </a:r>
          </a:p>
          <a:p>
            <a:pPr lvl="1"/>
            <a:r>
              <a:rPr lang="en-US" dirty="0"/>
              <a:t>Check if N &lt; </a:t>
            </a:r>
            <a:r>
              <a:rPr lang="en-US" dirty="0" err="1"/>
              <a:t>N</a:t>
            </a:r>
            <a:r>
              <a:rPr lang="en-US" baseline="-25000" dirty="0" err="1"/>
              <a:t>prev</a:t>
            </a:r>
            <a:r>
              <a:rPr lang="en-US" dirty="0"/>
              <a:t>                  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endParaRPr lang="en-US" b="1" dirty="0">
              <a:solidFill>
                <a:srgbClr val="00B05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00205" y="4103448"/>
            <a:ext cx="7044198" cy="404925"/>
            <a:chOff x="400205" y="4103448"/>
            <a:chExt cx="7044198" cy="404925"/>
          </a:xfrm>
        </p:grpSpPr>
        <p:grpSp>
          <p:nvGrpSpPr>
            <p:cNvPr id="23" name="Group 22"/>
            <p:cNvGrpSpPr/>
            <p:nvPr/>
          </p:nvGrpSpPr>
          <p:grpSpPr>
            <a:xfrm>
              <a:off x="1574354" y="4103448"/>
              <a:ext cx="5870049" cy="392981"/>
              <a:chOff x="1574354" y="4103448"/>
              <a:chExt cx="5870049" cy="39298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57435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182625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806806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420382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32633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631624" y="4127097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249843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852160" y="4119146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474344" y="4103448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086595" y="4105072"/>
                <a:ext cx="357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400205" y="4139041"/>
              <a:ext cx="357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28976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ncy_Powerpoint">
  <a:themeElements>
    <a:clrScheme name="Cornell Colors">
      <a:dk1>
        <a:srgbClr val="292934"/>
      </a:dk1>
      <a:lt1>
        <a:srgbClr val="FFFFFF"/>
      </a:lt1>
      <a:dk2>
        <a:srgbClr val="A20814"/>
      </a:dk2>
      <a:lt2>
        <a:srgbClr val="F3F2DC"/>
      </a:lt2>
      <a:accent1>
        <a:srgbClr val="A20814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Clancy_Powerpoint</Template>
  <TotalTime>622</TotalTime>
  <Words>1158</Words>
  <Application>Microsoft Office PowerPoint</Application>
  <PresentationFormat>On-screen Show (4:3)</PresentationFormat>
  <Paragraphs>570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Cambria Math</vt:lpstr>
      <vt:lpstr>Century Gothic</vt:lpstr>
      <vt:lpstr>Palatino Linotype</vt:lpstr>
      <vt:lpstr>Clancy_Powerpoint</vt:lpstr>
      <vt:lpstr>CHEME 5500 Software Carpentry</vt:lpstr>
      <vt:lpstr>Searching</vt:lpstr>
      <vt:lpstr>Linear Searching</vt:lpstr>
      <vt:lpstr>Linear Searching</vt:lpstr>
      <vt:lpstr>Linear Searching</vt:lpstr>
      <vt:lpstr>Linear Searching</vt:lpstr>
      <vt:lpstr>Linear Searching</vt:lpstr>
      <vt:lpstr>Linear Searching</vt:lpstr>
      <vt:lpstr>Linear Searching</vt:lpstr>
      <vt:lpstr>Linear Searching</vt:lpstr>
      <vt:lpstr>Linear Searching</vt:lpstr>
      <vt:lpstr>Linear Searching</vt:lpstr>
      <vt:lpstr>Linear Searching</vt:lpstr>
      <vt:lpstr>Linear Searching</vt:lpstr>
      <vt:lpstr>Binary Searching</vt:lpstr>
      <vt:lpstr>Binary Searching</vt:lpstr>
      <vt:lpstr>Binary Searching</vt:lpstr>
      <vt:lpstr>Binary Searching</vt:lpstr>
      <vt:lpstr>Binary Searching</vt:lpstr>
      <vt:lpstr>Binary Searching</vt:lpstr>
      <vt:lpstr>Comparing the two</vt:lpstr>
      <vt:lpstr>PRACTICE</vt:lpstr>
      <vt:lpstr>CHEME 5500 Software Carpentry</vt:lpstr>
      <vt:lpstr>Optimization</vt:lpstr>
      <vt:lpstr>Example of Optimization</vt:lpstr>
      <vt:lpstr>The Quasi-Newton Method</vt:lpstr>
      <vt:lpstr>Some Methods</vt:lpstr>
      <vt:lpstr>Conjugate Gradient</vt:lpstr>
      <vt:lpstr>Steepest Descent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Herbol</dc:creator>
  <cp:lastModifiedBy>Henry Herbol</cp:lastModifiedBy>
  <cp:revision>119</cp:revision>
  <dcterms:created xsi:type="dcterms:W3CDTF">2015-03-17T23:39:31Z</dcterms:created>
  <dcterms:modified xsi:type="dcterms:W3CDTF">2017-04-06T16:29:46Z</dcterms:modified>
</cp:coreProperties>
</file>